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Инновационный проект.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реализации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Сомова Лариса Владимировна, заведующая учебно-методическим сектором ИМО по Советскому району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429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spc="-25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3-ий этап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</a:t>
            </a:r>
            <a:r>
              <a:rPr lang="ru-RU" sz="2800" b="1" spc="-15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Моделирование </a:t>
            </a:r>
            <a:r>
              <a:rPr lang="ru-RU" sz="2800" b="1" spc="-15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 </a:t>
            </a:r>
            <a:r>
              <a:rPr lang="ru-RU" sz="2800" b="1" spc="-15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реализация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lvl="0" indent="-5143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Разработка комплекса программ (управленческих, педагогических, сервисных), связанных с реализацией проекта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00025" algn="l"/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Разработка организационного, правового и финансового механизмов реализации проекта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00025" algn="l"/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Организация педагогической (</a:t>
            </a:r>
            <a:r>
              <a:rPr lang="ru-RU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тьюторской</a:t>
            </a: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) и административной поддержки в реализации программ;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00025" algn="l"/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Технологическая разработка структуры библиотек ресурсов (профильных, элективных курсов, </a:t>
            </a:r>
            <a:r>
              <a:rPr lang="ru-RU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медиатеки</a:t>
            </a: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дистанционных проектов и олимпиад)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Создание единой информационной базы реализации проект</a:t>
            </a:r>
            <a:r>
              <a:rPr lang="ru-RU" dirty="0">
                <a:ea typeface="Calibri"/>
                <a:cs typeface="Times New Roman"/>
              </a:rPr>
              <a:t>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0916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pc="-15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4-ый этап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Рефлексивно-экспертный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Анализ результатов </a:t>
            </a: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проведенной </a:t>
            </a: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работы,  уточнение уровня реальных достижений.</a:t>
            </a:r>
          </a:p>
          <a:p>
            <a:pPr marL="514350" lvl="0" indent="-5143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00025" algn="l"/>
                <a:tab pos="4572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Прогнозирование дальнейших тенденций и возможностей объекта.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Проведение мероприятий по обобщению и распространению опыта реализации проекта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44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Инновационный проект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Инновационный проект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— новая форма организации и целевого управления инновационной де­ятельностью; представляет собой сложную систему процессов, взаимообусловленных и взаимоувязанных по ресурсам, срокам и стадиям. Может рассматриваться в нескольких аспектах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как совокупность мероприятий для достижения инновационных целей, </a:t>
            </a: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как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процесс осуществления инновационной деятельности, </a:t>
            </a: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как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пакет документов, обосновывающих и описывающих эти мероприятия. </a:t>
            </a:r>
            <a:endParaRPr lang="ru-RU" sz="2400" dirty="0"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ru-RU" dirty="0">
                <a:latin typeface="Times New Roman"/>
                <a:ea typeface="Times New Roman"/>
              </a:rPr>
              <a:t>Проект должен обеспечить эффективное решение конкретной задачи (проблемы), приводящей к ин­новации.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6103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успешности инновационного проекта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600" dirty="0">
                <a:latin typeface="Times New Roman"/>
                <a:ea typeface="Times New Roman"/>
                <a:cs typeface="Times New Roman"/>
              </a:rPr>
              <a:t>В</a:t>
            </a:r>
            <a:r>
              <a:rPr lang="ru-RU" sz="2600" dirty="0" smtClean="0">
                <a:latin typeface="Times New Roman"/>
                <a:ea typeface="Times New Roman"/>
                <a:cs typeface="Times New Roman"/>
              </a:rPr>
              <a:t>ажное </a:t>
            </a:r>
            <a:r>
              <a:rPr lang="ru-RU" sz="2600" dirty="0">
                <a:latin typeface="Times New Roman"/>
                <a:ea typeface="Times New Roman"/>
                <a:cs typeface="Times New Roman"/>
              </a:rPr>
              <a:t>значение имеют следующие </a:t>
            </a:r>
            <a:r>
              <a:rPr lang="ru-RU" sz="2600" b="1" dirty="0" smtClean="0">
                <a:latin typeface="Times New Roman"/>
                <a:ea typeface="Times New Roman"/>
                <a:cs typeface="Times New Roman"/>
              </a:rPr>
              <a:t>факторы</a:t>
            </a:r>
            <a:r>
              <a:rPr lang="ru-RU" sz="2600" dirty="0" smtClean="0">
                <a:latin typeface="Times New Roman"/>
                <a:ea typeface="Times New Roman"/>
                <a:cs typeface="Times New Roman"/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600" dirty="0" smtClean="0">
                <a:latin typeface="Times New Roman"/>
                <a:ea typeface="Times New Roman"/>
                <a:cs typeface="Times New Roman"/>
              </a:rPr>
              <a:t>соответствие </a:t>
            </a:r>
            <a:r>
              <a:rPr lang="ru-RU" sz="2600" dirty="0">
                <a:latin typeface="Times New Roman"/>
                <a:ea typeface="Times New Roman"/>
                <a:cs typeface="Times New Roman"/>
              </a:rPr>
              <a:t>проекта стратегическим задачам образовательной системы; </a:t>
            </a:r>
            <a:endParaRPr lang="ru-RU" sz="2600" dirty="0" smtClean="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600" dirty="0" smtClean="0">
                <a:latin typeface="Times New Roman"/>
                <a:ea typeface="Times New Roman"/>
                <a:cs typeface="Times New Roman"/>
              </a:rPr>
              <a:t>четкая </a:t>
            </a:r>
            <a:r>
              <a:rPr lang="ru-RU" sz="2600" dirty="0">
                <a:latin typeface="Times New Roman"/>
                <a:ea typeface="Times New Roman"/>
                <a:cs typeface="Times New Roman"/>
              </a:rPr>
              <a:t>ориентация проекта на решение актуальных проблем современного образования; </a:t>
            </a:r>
            <a:endParaRPr lang="ru-RU" sz="2600" dirty="0" smtClean="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600" dirty="0" smtClean="0">
                <a:latin typeface="Times New Roman"/>
                <a:ea typeface="Times New Roman"/>
                <a:cs typeface="Times New Roman"/>
              </a:rPr>
              <a:t>преодоление </a:t>
            </a:r>
            <a:r>
              <a:rPr lang="ru-RU" sz="2600" dirty="0">
                <a:latin typeface="Times New Roman"/>
                <a:ea typeface="Times New Roman"/>
                <a:cs typeface="Times New Roman"/>
              </a:rPr>
              <a:t>информационных </a:t>
            </a:r>
            <a:r>
              <a:rPr lang="ru-RU" sz="2600" dirty="0" smtClean="0">
                <a:latin typeface="Times New Roman"/>
                <a:ea typeface="Times New Roman"/>
                <a:cs typeface="Times New Roman"/>
              </a:rPr>
              <a:t>барьеров;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600" dirty="0" smtClean="0">
                <a:latin typeface="Times New Roman"/>
                <a:ea typeface="Times New Roman"/>
                <a:cs typeface="Times New Roman"/>
              </a:rPr>
              <a:t>тщательная </a:t>
            </a:r>
            <a:r>
              <a:rPr lang="ru-RU" sz="2600" dirty="0">
                <a:latin typeface="Times New Roman"/>
                <a:ea typeface="Times New Roman"/>
                <a:cs typeface="Times New Roman"/>
              </a:rPr>
              <a:t>оценка и отбор проектов; </a:t>
            </a:r>
            <a:endParaRPr lang="ru-RU" sz="2600" dirty="0" smtClean="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600" dirty="0" smtClean="0">
                <a:latin typeface="Times New Roman"/>
                <a:ea typeface="Times New Roman"/>
                <a:cs typeface="Times New Roman"/>
              </a:rPr>
              <a:t>поощрение </a:t>
            </a:r>
            <a:r>
              <a:rPr lang="ru-RU" sz="2600" dirty="0">
                <a:latin typeface="Times New Roman"/>
                <a:ea typeface="Times New Roman"/>
                <a:cs typeface="Times New Roman"/>
              </a:rPr>
              <a:t>творческих устремлений </a:t>
            </a:r>
            <a:r>
              <a:rPr lang="ru-RU" sz="2600" dirty="0" smtClean="0">
                <a:latin typeface="Times New Roman"/>
                <a:ea typeface="Times New Roman"/>
                <a:cs typeface="Times New Roman"/>
              </a:rPr>
              <a:t>персонала;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600" dirty="0" smtClean="0">
                <a:latin typeface="Times New Roman"/>
                <a:ea typeface="Times New Roman"/>
                <a:cs typeface="Times New Roman"/>
              </a:rPr>
              <a:t>эффективное </a:t>
            </a:r>
            <a:r>
              <a:rPr lang="ru-RU" sz="2600" dirty="0">
                <a:latin typeface="Times New Roman"/>
                <a:ea typeface="Times New Roman"/>
                <a:cs typeface="Times New Roman"/>
              </a:rPr>
              <a:t>управление проектом и др. </a:t>
            </a:r>
            <a:endParaRPr lang="ru-RU" sz="26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3296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инновационного проекта (элементы)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>
                <a:latin typeface="Times New Roman"/>
                <a:ea typeface="Times New Roman"/>
              </a:rPr>
              <a:t>органы управления формированием и реализацией проекта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>
                <a:latin typeface="Times New Roman"/>
                <a:ea typeface="Times New Roman"/>
              </a:rPr>
              <a:t>уча­стники </a:t>
            </a:r>
            <a:r>
              <a:rPr lang="ru-RU" dirty="0">
                <a:latin typeface="Times New Roman"/>
                <a:ea typeface="Times New Roman"/>
              </a:rPr>
              <a:t>инновационного проекта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3203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инновационным проектом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Управление инновационным проектом — это процесс принятия и реализации управленческих решений, связан­ных с определением целей, организационной структуры, планированием мероприятий и контролем за ходом их выполнения, направленных на реализацию инновационной идеи. 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3207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стадии управления инновационным проектом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/>
                <a:ea typeface="Times New Roman"/>
              </a:rPr>
              <a:t>Разработка </a:t>
            </a:r>
            <a:r>
              <a:rPr lang="ru-RU" dirty="0">
                <a:latin typeface="Times New Roman"/>
                <a:ea typeface="Times New Roman"/>
              </a:rPr>
              <a:t>инновационного проекта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/>
                <a:ea typeface="Times New Roman"/>
              </a:rPr>
              <a:t>определение </a:t>
            </a:r>
            <a:r>
              <a:rPr lang="ru-RU" dirty="0">
                <a:latin typeface="Times New Roman"/>
                <a:ea typeface="Times New Roman"/>
              </a:rPr>
              <a:t>цели проекта и </a:t>
            </a:r>
            <a:r>
              <a:rPr lang="ru-RU" dirty="0" smtClean="0">
                <a:latin typeface="Times New Roman"/>
                <a:ea typeface="Times New Roman"/>
              </a:rPr>
              <a:t>ожи­даемых конечных результатов, </a:t>
            </a:r>
          </a:p>
          <a:p>
            <a:r>
              <a:rPr lang="ru-RU" dirty="0" smtClean="0">
                <a:latin typeface="Times New Roman"/>
                <a:ea typeface="Times New Roman"/>
              </a:rPr>
              <a:t>оценка </a:t>
            </a:r>
            <a:r>
              <a:rPr lang="ru-RU" dirty="0">
                <a:latin typeface="Times New Roman"/>
                <a:ea typeface="Times New Roman"/>
              </a:rPr>
              <a:t>конкуренто­способности и перспективности результатов проекта, </a:t>
            </a:r>
            <a:endParaRPr lang="ru-RU" dirty="0" smtClean="0">
              <a:latin typeface="Times New Roman"/>
              <a:ea typeface="Times New Roman"/>
            </a:endParaRPr>
          </a:p>
          <a:p>
            <a:r>
              <a:rPr lang="ru-RU" dirty="0" smtClean="0">
                <a:latin typeface="Times New Roman"/>
                <a:ea typeface="Times New Roman"/>
              </a:rPr>
              <a:t>фор­мирование заданий,</a:t>
            </a:r>
          </a:p>
          <a:p>
            <a:r>
              <a:rPr lang="ru-RU" dirty="0" smtClean="0">
                <a:latin typeface="Times New Roman"/>
                <a:ea typeface="Times New Roman"/>
              </a:rPr>
              <a:t>планирование </a:t>
            </a:r>
            <a:r>
              <a:rPr lang="ru-RU" dirty="0">
                <a:latin typeface="Times New Roman"/>
                <a:ea typeface="Times New Roman"/>
              </a:rPr>
              <a:t>проекта и оформление его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/>
                <a:ea typeface="Times New Roman"/>
              </a:rPr>
              <a:t>Управ­ление </a:t>
            </a:r>
            <a:r>
              <a:rPr lang="ru-RU" dirty="0">
                <a:latin typeface="Times New Roman"/>
                <a:ea typeface="Times New Roman"/>
              </a:rPr>
              <a:t>реализацией инновационного проекта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в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ыбор организационных фор­м управления,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решение задач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прогнозирования и оценки оперативной ситуации по достижению результа­тов, затратам времени, финансов,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ресурсов,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к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орректировка планов. </a:t>
            </a:r>
            <a:endParaRPr lang="ru-RU" sz="18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968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i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Этапы реализации проекта</a:t>
            </a:r>
            <a:r>
              <a:rPr lang="ru-RU" sz="3200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ru-RU" sz="3200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spc="-40" dirty="0">
                <a:solidFill>
                  <a:srgbClr val="000000"/>
                </a:solidFill>
                <a:ea typeface="Calibri"/>
                <a:cs typeface="Times New Roman"/>
              </a:rPr>
              <a:t>1 </a:t>
            </a:r>
            <a:r>
              <a:rPr lang="ru-RU" b="1" spc="-40" dirty="0" smtClean="0">
                <a:solidFill>
                  <a:srgbClr val="000000"/>
                </a:solidFill>
                <a:ea typeface="Calibri"/>
                <a:cs typeface="Times New Roman"/>
              </a:rPr>
              <a:t>этап</a:t>
            </a:r>
            <a:r>
              <a:rPr lang="ru-RU" sz="2400" dirty="0" smtClean="0">
                <a:ea typeface="Calibri"/>
                <a:cs typeface="Times New Roman"/>
              </a:rPr>
              <a:t>. </a:t>
            </a:r>
            <a:r>
              <a:rPr lang="ru-RU" spc="-20" dirty="0" smtClean="0">
                <a:solidFill>
                  <a:srgbClr val="000000"/>
                </a:solidFill>
                <a:ea typeface="Calibri"/>
                <a:cs typeface="Times New Roman"/>
              </a:rPr>
              <a:t>Подготовительный</a:t>
            </a:r>
            <a:r>
              <a:rPr lang="ru-RU" spc="-20" dirty="0">
                <a:solidFill>
                  <a:srgbClr val="000000"/>
                </a:solidFill>
                <a:ea typeface="Calibri"/>
                <a:cs typeface="Times New Roman"/>
              </a:rPr>
              <a:t>, </a:t>
            </a:r>
            <a:r>
              <a:rPr lang="ru-RU" spc="-20" dirty="0" smtClean="0">
                <a:solidFill>
                  <a:srgbClr val="000000"/>
                </a:solidFill>
                <a:ea typeface="Calibri"/>
                <a:cs typeface="Times New Roman"/>
              </a:rPr>
              <a:t>мотивационный</a:t>
            </a:r>
            <a:r>
              <a:rPr lang="ru-RU" sz="2400" dirty="0" smtClean="0">
                <a:ea typeface="Calibri"/>
                <a:cs typeface="Times New Roman"/>
              </a:rPr>
              <a:t> </a:t>
            </a:r>
            <a:r>
              <a:rPr lang="ru-RU" dirty="0" smtClean="0">
                <a:solidFill>
                  <a:srgbClr val="000000"/>
                </a:solidFill>
                <a:ea typeface="Calibri"/>
                <a:cs typeface="Times New Roman"/>
              </a:rPr>
              <a:t>(3-4 </a:t>
            </a:r>
            <a:r>
              <a:rPr lang="ru-RU" dirty="0">
                <a:solidFill>
                  <a:srgbClr val="000000"/>
                </a:solidFill>
                <a:ea typeface="Calibri"/>
                <a:cs typeface="Times New Roman"/>
              </a:rPr>
              <a:t>месяца</a:t>
            </a:r>
            <a:r>
              <a:rPr lang="ru-RU" dirty="0" smtClean="0">
                <a:solidFill>
                  <a:srgbClr val="000000"/>
                </a:solidFill>
                <a:ea typeface="Calibri"/>
                <a:cs typeface="Times New Roman"/>
              </a:rPr>
              <a:t>)</a:t>
            </a:r>
          </a:p>
          <a:p>
            <a:pPr marL="18415">
              <a:lnSpc>
                <a:spcPct val="115000"/>
              </a:lnSpc>
              <a:spcAft>
                <a:spcPts val="1000"/>
              </a:spcAft>
            </a:pPr>
            <a:r>
              <a:rPr lang="ru-RU" b="1" spc="-25" dirty="0">
                <a:solidFill>
                  <a:srgbClr val="000000"/>
                </a:solidFill>
                <a:ea typeface="Calibri"/>
                <a:cs typeface="Times New Roman"/>
              </a:rPr>
              <a:t>2-ой </a:t>
            </a:r>
            <a:r>
              <a:rPr lang="ru-RU" b="1" spc="-25" dirty="0" smtClean="0">
                <a:solidFill>
                  <a:srgbClr val="000000"/>
                </a:solidFill>
                <a:ea typeface="Calibri"/>
                <a:cs typeface="Times New Roman"/>
              </a:rPr>
              <a:t>этап</a:t>
            </a:r>
            <a:r>
              <a:rPr lang="ru-RU" sz="2400" dirty="0" smtClean="0">
                <a:ea typeface="Calibri"/>
                <a:cs typeface="Times New Roman"/>
              </a:rPr>
              <a:t>. </a:t>
            </a:r>
            <a:r>
              <a:rPr lang="ru-RU" dirty="0" smtClean="0">
                <a:solidFill>
                  <a:srgbClr val="000000"/>
                </a:solidFill>
                <a:ea typeface="Calibri"/>
                <a:cs typeface="Times New Roman"/>
              </a:rPr>
              <a:t>Концептуальный</a:t>
            </a:r>
            <a:r>
              <a:rPr lang="ru-RU" sz="2400" dirty="0" smtClean="0">
                <a:ea typeface="Calibri"/>
                <a:cs typeface="Times New Roman"/>
              </a:rPr>
              <a:t>. </a:t>
            </a:r>
            <a:r>
              <a:rPr lang="ru-RU" dirty="0" smtClean="0">
                <a:solidFill>
                  <a:srgbClr val="000000"/>
                </a:solidFill>
                <a:ea typeface="Calibri"/>
                <a:cs typeface="Times New Roman"/>
              </a:rPr>
              <a:t>(1 </a:t>
            </a:r>
            <a:r>
              <a:rPr lang="ru-RU" dirty="0">
                <a:solidFill>
                  <a:srgbClr val="000000"/>
                </a:solidFill>
                <a:ea typeface="Calibri"/>
                <a:cs typeface="Times New Roman"/>
              </a:rPr>
              <a:t>год</a:t>
            </a:r>
            <a:r>
              <a:rPr lang="ru-RU" dirty="0" smtClean="0">
                <a:solidFill>
                  <a:srgbClr val="000000"/>
                </a:solidFill>
                <a:ea typeface="Calibri"/>
                <a:cs typeface="Times New Roman"/>
              </a:rPr>
              <a:t>)</a:t>
            </a:r>
          </a:p>
          <a:p>
            <a:pPr marL="22860">
              <a:lnSpc>
                <a:spcPct val="115000"/>
              </a:lnSpc>
              <a:spcAft>
                <a:spcPts val="1000"/>
              </a:spcAft>
            </a:pPr>
            <a:r>
              <a:rPr lang="ru-RU" b="1" spc="-25" dirty="0">
                <a:solidFill>
                  <a:srgbClr val="000000"/>
                </a:solidFill>
                <a:ea typeface="Calibri"/>
                <a:cs typeface="Times New Roman"/>
              </a:rPr>
              <a:t>3-ий </a:t>
            </a:r>
            <a:r>
              <a:rPr lang="ru-RU" b="1" spc="-25" dirty="0" smtClean="0">
                <a:solidFill>
                  <a:srgbClr val="000000"/>
                </a:solidFill>
                <a:ea typeface="Calibri"/>
                <a:cs typeface="Times New Roman"/>
              </a:rPr>
              <a:t>этап</a:t>
            </a:r>
            <a:r>
              <a:rPr lang="ru-RU" sz="2400" dirty="0" smtClean="0">
                <a:ea typeface="Calibri"/>
                <a:cs typeface="Times New Roman"/>
              </a:rPr>
              <a:t>. </a:t>
            </a:r>
            <a:r>
              <a:rPr lang="ru-RU" spc="-15" dirty="0" smtClean="0">
                <a:solidFill>
                  <a:srgbClr val="000000"/>
                </a:solidFill>
                <a:ea typeface="Calibri"/>
                <a:cs typeface="Times New Roman"/>
              </a:rPr>
              <a:t>Моделирования </a:t>
            </a:r>
            <a:r>
              <a:rPr lang="ru-RU" spc="-15" dirty="0">
                <a:solidFill>
                  <a:srgbClr val="000000"/>
                </a:solidFill>
                <a:ea typeface="Calibri"/>
                <a:cs typeface="Times New Roman"/>
              </a:rPr>
              <a:t>и </a:t>
            </a:r>
            <a:r>
              <a:rPr lang="ru-RU" spc="-15" dirty="0" smtClean="0">
                <a:solidFill>
                  <a:srgbClr val="000000"/>
                </a:solidFill>
                <a:ea typeface="Calibri"/>
                <a:cs typeface="Times New Roman"/>
              </a:rPr>
              <a:t>реализации</a:t>
            </a:r>
            <a:r>
              <a:rPr lang="ru-RU" sz="2400" dirty="0">
                <a:ea typeface="Calibri"/>
                <a:cs typeface="Times New Roman"/>
              </a:rPr>
              <a:t> </a:t>
            </a:r>
            <a:r>
              <a:rPr lang="ru-RU" spc="35" dirty="0" smtClean="0">
                <a:solidFill>
                  <a:srgbClr val="000000"/>
                </a:solidFill>
                <a:ea typeface="Calibri"/>
                <a:cs typeface="Times New Roman"/>
              </a:rPr>
              <a:t>(2-3 </a:t>
            </a:r>
            <a:r>
              <a:rPr lang="ru-RU" spc="35" dirty="0">
                <a:solidFill>
                  <a:srgbClr val="000000"/>
                </a:solidFill>
                <a:ea typeface="Calibri"/>
                <a:cs typeface="Times New Roman"/>
              </a:rPr>
              <a:t>года</a:t>
            </a:r>
            <a:r>
              <a:rPr lang="ru-RU" spc="35" dirty="0" smtClean="0">
                <a:solidFill>
                  <a:srgbClr val="000000"/>
                </a:solidFill>
                <a:ea typeface="Calibri"/>
                <a:cs typeface="Times New Roman"/>
              </a:rPr>
              <a:t>)</a:t>
            </a:r>
          </a:p>
          <a:p>
            <a:pPr marL="22860">
              <a:lnSpc>
                <a:spcPct val="115000"/>
              </a:lnSpc>
              <a:spcAft>
                <a:spcPts val="1000"/>
              </a:spcAft>
            </a:pPr>
            <a:r>
              <a:rPr lang="ru-RU" b="1" spc="-15" dirty="0">
                <a:solidFill>
                  <a:srgbClr val="000000"/>
                </a:solidFill>
                <a:ea typeface="Calibri"/>
                <a:cs typeface="Times New Roman"/>
              </a:rPr>
              <a:t>4-ый </a:t>
            </a:r>
            <a:r>
              <a:rPr lang="ru-RU" b="1" spc="-15" dirty="0" smtClean="0">
                <a:solidFill>
                  <a:srgbClr val="000000"/>
                </a:solidFill>
                <a:ea typeface="Calibri"/>
                <a:cs typeface="Times New Roman"/>
              </a:rPr>
              <a:t>этап</a:t>
            </a:r>
            <a:r>
              <a:rPr lang="ru-RU" sz="2400" dirty="0" smtClean="0">
                <a:ea typeface="Calibri"/>
                <a:cs typeface="Times New Roman"/>
              </a:rPr>
              <a:t>. </a:t>
            </a:r>
            <a:r>
              <a:rPr lang="ru-RU" dirty="0" smtClean="0">
                <a:ea typeface="Calibri"/>
                <a:cs typeface="Times New Roman"/>
              </a:rPr>
              <a:t>Рефлексивно-экспертный </a:t>
            </a:r>
            <a:r>
              <a:rPr lang="ru-RU" spc="-25" dirty="0" smtClean="0">
                <a:solidFill>
                  <a:srgbClr val="000000"/>
                </a:solidFill>
                <a:ea typeface="Calibri"/>
                <a:cs typeface="Times New Roman"/>
              </a:rPr>
              <a:t>(</a:t>
            </a:r>
            <a:r>
              <a:rPr lang="ru-RU" spc="-25" dirty="0">
                <a:solidFill>
                  <a:srgbClr val="000000"/>
                </a:solidFill>
                <a:ea typeface="Calibri"/>
                <a:cs typeface="Times New Roman"/>
              </a:rPr>
              <a:t>от 4 месяцев до 1 года)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1060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spc="-4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 этап</a:t>
            </a:r>
            <a:r>
              <a:rPr lang="ru-RU" sz="28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800" b="1" spc="-2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Подготовительный, мотивационный</a:t>
            </a:r>
            <a:r>
              <a:rPr lang="ru-RU" sz="28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lvl="0" indent="-5143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00025" algn="l"/>
                <a:tab pos="457200" algn="l"/>
              </a:tabLst>
            </a:pPr>
            <a:r>
              <a:rPr lang="ru-RU" spc="-2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Зарождение идеи в ОУ и ее обсуждение в</a:t>
            </a:r>
            <a:br>
              <a:rPr lang="ru-RU" spc="-2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pc="-2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  педагогическом сообществе.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00025" algn="l"/>
                <a:tab pos="457200" algn="l"/>
              </a:tabLst>
            </a:pPr>
            <a:r>
              <a:rPr lang="ru-RU" spc="-2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Создание стратегической команды 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00025" algn="l"/>
                <a:tab pos="457200" algn="l"/>
              </a:tabLst>
            </a:pPr>
            <a:r>
              <a:rPr lang="ru-RU" spc="-2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Выявление субъектов - участников проекта.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00025" algn="l"/>
                <a:tab pos="457200" algn="l"/>
              </a:tabLst>
            </a:pPr>
            <a:r>
              <a:rPr lang="ru-RU" spc="-2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Совместное обсуждение условий  и предполагаемых результатов участников проекта, соотнесение их с возможностями образовательного пространства </a:t>
            </a:r>
            <a:endParaRPr lang="ru-RU" spc="-20" dirty="0" smtClean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00025" algn="l"/>
                <a:tab pos="457200" algn="l"/>
              </a:tabLst>
            </a:pPr>
            <a:r>
              <a:rPr lang="ru-RU" spc="-2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Описание </a:t>
            </a:r>
            <a:r>
              <a:rPr lang="ru-RU" spc="-2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первоначальной </a:t>
            </a:r>
            <a:r>
              <a:rPr lang="ru-RU" spc="-15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информационной модели проекта.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00025" algn="l"/>
                <a:tab pos="457200" algn="l"/>
              </a:tabLst>
            </a:pPr>
            <a:r>
              <a:rPr lang="ru-RU" spc="-2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Инвентаризация образовательных ресурсов ОУ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Разработка пилотного проекта организации (при реализации проекта муниципального, регионального уровня)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753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spc="-25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2-ой этап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Концептуальный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lvl="0" indent="-5143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Определение цели и задач, основных показателей и критериев, выбора способа установления реальных достижений объекта инновации. 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00025" algn="l"/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Разработка концептуальных основ реализации проекта, его информационной поддержки в виде портала.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00025" algn="l"/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Подбор соответствующего технического и технологического обеспечения реализации проекта. 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00025" algn="l"/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Реализация пилотного проекта (при реализации проекта муниципального, регионального уровня)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48136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87</TotalTime>
  <Words>456</Words>
  <Application>Microsoft Office PowerPoint</Application>
  <PresentationFormat>Экран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NewsPrint</vt:lpstr>
      <vt:lpstr>Инновационный проект.  Этапы реализации</vt:lpstr>
      <vt:lpstr>Инновационный проект</vt:lpstr>
      <vt:lpstr>Факторы успешности инновационного проекта</vt:lpstr>
      <vt:lpstr>Организация инновационного проекта (элементы)</vt:lpstr>
      <vt:lpstr>Управление инновационным проектом</vt:lpstr>
      <vt:lpstr>2 стадии управления инновационным проектом</vt:lpstr>
      <vt:lpstr>Этапы реализации проекта </vt:lpstr>
      <vt:lpstr>1 этап Подготовительный, мотивационный </vt:lpstr>
      <vt:lpstr>2-ой этап. Концептуальный</vt:lpstr>
      <vt:lpstr>3-ий этап. Моделирование и реализация</vt:lpstr>
      <vt:lpstr>4-ый этап. Рефлексивно-экспертный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Лариса Сомова</dc:creator>
  <cp:lastModifiedBy>Лариса Сомова</cp:lastModifiedBy>
  <cp:revision>8</cp:revision>
  <dcterms:created xsi:type="dcterms:W3CDTF">2015-04-07T20:23:42Z</dcterms:created>
  <dcterms:modified xsi:type="dcterms:W3CDTF">2015-04-07T22:13:12Z</dcterms:modified>
</cp:coreProperties>
</file>